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120" y="8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a:xfrm>
            <a:off x="3962399" y="5870575"/>
            <a:ext cx="4893958" cy="377825"/>
          </a:xfrm>
        </p:spPr>
        <p:txBody>
          <a:bodyPr/>
          <a:lstStyle/>
          <a:p>
            <a:endParaRPr lang="es-ES"/>
          </a:p>
        </p:txBody>
      </p:sp>
      <p:sp>
        <p:nvSpPr>
          <p:cNvPr id="6" name="Slide Number Placeholder 5"/>
          <p:cNvSpPr>
            <a:spLocks noGrp="1"/>
          </p:cNvSpPr>
          <p:nvPr>
            <p:ph type="sldNum" sz="quarter" idx="12"/>
          </p:nvPr>
        </p:nvSpPr>
        <p:spPr>
          <a:xfrm>
            <a:off x="10608958" y="5870575"/>
            <a:ext cx="551167" cy="377825"/>
          </a:xfrm>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148971287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C4A3E19B-8B8A-4512-AF4E-EFC3F1BC807A}" type="datetimeFigureOut">
              <a:rPr lang="es-ES" smtClean="0"/>
              <a:t>06/03/2020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474112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173112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3375335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3413053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238898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120971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37F23C-6585-4DC1-A667-19B6928780AB}" type="slidenum">
              <a:rPr lang="es-ES" smtClean="0"/>
              <a:t>‹Nº›</a:t>
            </a:fld>
            <a:endParaRPr lang="es-ES"/>
          </a:p>
        </p:txBody>
      </p:sp>
      <p:sp>
        <p:nvSpPr>
          <p:cNvPr id="8" name="Title 1"/>
          <p:cNvSpPr>
            <a:spLocks noGrp="1"/>
          </p:cNvSpPr>
          <p:nvPr>
            <p:ph type="title"/>
          </p:nvPr>
        </p:nvSpPr>
        <p:spPr>
          <a:xfrm>
            <a:off x="685801" y="609600"/>
            <a:ext cx="10131425" cy="1456267"/>
          </a:xfrm>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197562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321516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382996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4A3E19B-8B8A-4512-AF4E-EFC3F1BC807A}" type="datetimeFigureOut">
              <a:rPr lang="es-ES" smtClean="0"/>
              <a:t>06/03/2020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169597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4A3E19B-8B8A-4512-AF4E-EFC3F1BC807A}" type="datetimeFigureOut">
              <a:rPr lang="es-ES" smtClean="0"/>
              <a:t>06/03/2020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151638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4A3E19B-8B8A-4512-AF4E-EFC3F1BC807A}" type="datetimeFigureOut">
              <a:rPr lang="es-ES" smtClean="0"/>
              <a:t>06/03/2020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639147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4A3E19B-8B8A-4512-AF4E-EFC3F1BC807A}" type="datetimeFigureOut">
              <a:rPr lang="es-ES" smtClean="0"/>
              <a:t>06/03/2020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153285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C4A3E19B-8B8A-4512-AF4E-EFC3F1BC807A}" type="datetimeFigureOut">
              <a:rPr lang="es-ES" smtClean="0"/>
              <a:t>06/03/2020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391294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C4A3E19B-8B8A-4512-AF4E-EFC3F1BC807A}" type="datetimeFigureOut">
              <a:rPr lang="es-ES" smtClean="0"/>
              <a:t>06/03/2020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3980890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C4A3E19B-8B8A-4512-AF4E-EFC3F1BC807A}" type="datetimeFigureOut">
              <a:rPr lang="es-ES" smtClean="0"/>
              <a:t>06/03/2020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837F23C-6585-4DC1-A667-19B6928780AB}" type="slidenum">
              <a:rPr lang="es-ES" smtClean="0"/>
              <a:t>‹Nº›</a:t>
            </a:fld>
            <a:endParaRPr lang="es-ES"/>
          </a:p>
        </p:txBody>
      </p:sp>
    </p:spTree>
    <p:extLst>
      <p:ext uri="{BB962C8B-B14F-4D97-AF65-F5344CB8AC3E}">
        <p14:creationId xmlns:p14="http://schemas.microsoft.com/office/powerpoint/2010/main" val="3665449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4A3E19B-8B8A-4512-AF4E-EFC3F1BC807A}" type="datetimeFigureOut">
              <a:rPr lang="es-ES" smtClean="0"/>
              <a:t>06/03/2020</a:t>
            </a:fld>
            <a:endParaRPr lang="es-E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37F23C-6585-4DC1-A667-19B6928780AB}" type="slidenum">
              <a:rPr lang="es-ES" smtClean="0"/>
              <a:t>‹Nº›</a:t>
            </a:fld>
            <a:endParaRPr lang="es-ES"/>
          </a:p>
        </p:txBody>
      </p:sp>
    </p:spTree>
    <p:extLst>
      <p:ext uri="{BB962C8B-B14F-4D97-AF65-F5344CB8AC3E}">
        <p14:creationId xmlns:p14="http://schemas.microsoft.com/office/powerpoint/2010/main" val="33852319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Partes de una pc</a:t>
            </a:r>
            <a:br>
              <a:rPr lang="es-ES" dirty="0" smtClean="0"/>
            </a:b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510932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CABLES DE INTERIOR </a:t>
            </a:r>
            <a:endParaRPr lang="es-ES" dirty="0"/>
          </a:p>
        </p:txBody>
      </p:sp>
      <p:pic>
        <p:nvPicPr>
          <p:cNvPr id="5" name="Marcador de contenido 4"/>
          <p:cNvPicPr>
            <a:picLocks noGrp="1" noChangeAspect="1"/>
          </p:cNvPicPr>
          <p:nvPr>
            <p:ph sz="half" idx="1"/>
          </p:nvPr>
        </p:nvPicPr>
        <p:blipFill rotWithShape="1">
          <a:blip r:embed="rId2"/>
          <a:srcRect l="40244" t="12314" r="7897" b="26780"/>
          <a:stretch/>
        </p:blipFill>
        <p:spPr>
          <a:xfrm>
            <a:off x="164124" y="2113444"/>
            <a:ext cx="5442801" cy="3595695"/>
          </a:xfrm>
          <a:prstGeom prst="rect">
            <a:avLst/>
          </a:prstGeom>
        </p:spPr>
      </p:pic>
      <p:pic>
        <p:nvPicPr>
          <p:cNvPr id="6" name="Marcador de contenido 5"/>
          <p:cNvPicPr>
            <a:picLocks noGrp="1" noChangeAspect="1"/>
          </p:cNvPicPr>
          <p:nvPr>
            <p:ph sz="half" idx="2"/>
          </p:nvPr>
        </p:nvPicPr>
        <p:blipFill rotWithShape="1">
          <a:blip r:embed="rId3"/>
          <a:srcRect l="40460" t="14400" r="7915" b="26362"/>
          <a:stretch/>
        </p:blipFill>
        <p:spPr>
          <a:xfrm>
            <a:off x="6095836" y="2046422"/>
            <a:ext cx="5474842" cy="3533764"/>
          </a:xfrm>
          <a:prstGeom prst="rect">
            <a:avLst/>
          </a:prstGeom>
        </p:spPr>
      </p:pic>
      <p:sp>
        <p:nvSpPr>
          <p:cNvPr id="7" name="CuadroTexto 6"/>
          <p:cNvSpPr txBox="1"/>
          <p:nvPr/>
        </p:nvSpPr>
        <p:spPr>
          <a:xfrm>
            <a:off x="6166338" y="855785"/>
            <a:ext cx="4970585" cy="400110"/>
          </a:xfrm>
          <a:prstGeom prst="rect">
            <a:avLst/>
          </a:prstGeom>
          <a:noFill/>
        </p:spPr>
        <p:txBody>
          <a:bodyPr wrap="square" rtlCol="0">
            <a:spAutoFit/>
          </a:bodyPr>
          <a:lstStyle/>
          <a:p>
            <a:r>
              <a:rPr lang="es-ES" sz="2000" dirty="0" smtClean="0"/>
              <a:t>PATA CABLE </a:t>
            </a:r>
            <a:endParaRPr lang="es-ES" sz="2000" dirty="0"/>
          </a:p>
        </p:txBody>
      </p:sp>
      <p:sp>
        <p:nvSpPr>
          <p:cNvPr id="8" name="Rectángulo 7"/>
          <p:cNvSpPr/>
          <p:nvPr/>
        </p:nvSpPr>
        <p:spPr>
          <a:xfrm>
            <a:off x="6096000" y="5934670"/>
            <a:ext cx="6096000" cy="923330"/>
          </a:xfrm>
          <a:prstGeom prst="rect">
            <a:avLst/>
          </a:prstGeom>
        </p:spPr>
        <p:txBody>
          <a:bodyPr>
            <a:spAutoFit/>
          </a:bodyPr>
          <a:lstStyle/>
          <a:p>
            <a:r>
              <a:rPr lang="es-ES" dirty="0"/>
              <a:t>PATA, o bien </a:t>
            </a:r>
            <a:r>
              <a:rPr lang="es-ES" dirty="0" err="1"/>
              <a:t>Parallel</a:t>
            </a:r>
            <a:r>
              <a:rPr lang="es-ES" dirty="0"/>
              <a:t> ATA, es un cable de tipo IDE estándar capaz de permitir la conexión de dispositivos tales como discos duros y unidades ópticas dentro de placas base.</a:t>
            </a:r>
          </a:p>
        </p:txBody>
      </p:sp>
    </p:spTree>
    <p:extLst>
      <p:ext uri="{BB962C8B-B14F-4D97-AF65-F5344CB8AC3E}">
        <p14:creationId xmlns:p14="http://schemas.microsoft.com/office/powerpoint/2010/main" val="3136342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CABLE DE DISQUETE </a:t>
            </a:r>
            <a:endParaRPr lang="es-ES"/>
          </a:p>
        </p:txBody>
      </p:sp>
      <p:pic>
        <p:nvPicPr>
          <p:cNvPr id="5" name="Marcador de contenido 4"/>
          <p:cNvPicPr>
            <a:picLocks noGrp="1" noChangeAspect="1"/>
          </p:cNvPicPr>
          <p:nvPr>
            <p:ph sz="half" idx="1"/>
          </p:nvPr>
        </p:nvPicPr>
        <p:blipFill rotWithShape="1">
          <a:blip r:embed="rId2"/>
          <a:srcRect l="40479" t="16486" r="7896" b="25111"/>
          <a:stretch/>
        </p:blipFill>
        <p:spPr>
          <a:xfrm>
            <a:off x="457200" y="2426676"/>
            <a:ext cx="5010776" cy="3188677"/>
          </a:xfrm>
          <a:prstGeom prst="rect">
            <a:avLst/>
          </a:prstGeom>
        </p:spPr>
      </p:pic>
      <p:sp>
        <p:nvSpPr>
          <p:cNvPr id="7" name="Marcador de contenido 6"/>
          <p:cNvSpPr>
            <a:spLocks noGrp="1"/>
          </p:cNvSpPr>
          <p:nvPr>
            <p:ph sz="half" idx="2"/>
          </p:nvPr>
        </p:nvSpPr>
        <p:spPr/>
        <p:txBody>
          <a:bodyPr/>
          <a:lstStyle/>
          <a:p>
            <a:endParaRPr lang="es-ES"/>
          </a:p>
        </p:txBody>
      </p:sp>
      <p:sp>
        <p:nvSpPr>
          <p:cNvPr id="8" name="Rectángulo 7"/>
          <p:cNvSpPr/>
          <p:nvPr/>
        </p:nvSpPr>
        <p:spPr>
          <a:xfrm>
            <a:off x="316523" y="5568462"/>
            <a:ext cx="5908431" cy="954107"/>
          </a:xfrm>
          <a:prstGeom prst="rect">
            <a:avLst/>
          </a:prstGeom>
        </p:spPr>
        <p:txBody>
          <a:bodyPr wrap="square">
            <a:spAutoFit/>
          </a:bodyPr>
          <a:lstStyle/>
          <a:p>
            <a:r>
              <a:rPr lang="es-ES" sz="1400" dirty="0"/>
              <a:t>Una unidad de disquete o disquetera (FDD del inglés </a:t>
            </a:r>
            <a:r>
              <a:rPr lang="es-ES" sz="1400" dirty="0" err="1"/>
              <a:t>floppy</a:t>
            </a:r>
            <a:r>
              <a:rPr lang="es-ES" sz="1400" dirty="0"/>
              <a:t> disk drive) se utiliza para leer y escribir datos en disquetes. Pueden ser internas, que están integradas en una carcasa de ordenador, y externas, que tienen su propia carcasa y están conectadas al ordenador a través de un cable.</a:t>
            </a:r>
          </a:p>
        </p:txBody>
      </p:sp>
    </p:spTree>
    <p:extLst>
      <p:ext uri="{BB962C8B-B14F-4D97-AF65-F5344CB8AC3E}">
        <p14:creationId xmlns:p14="http://schemas.microsoft.com/office/powerpoint/2010/main" val="670433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half" idx="1"/>
          </p:nvPr>
        </p:nvSpPr>
        <p:spPr/>
        <p:txBody>
          <a:bodyPr/>
          <a:lstStyle/>
          <a:p>
            <a:endParaRPr lang="es-ES"/>
          </a:p>
        </p:txBody>
      </p:sp>
      <p:sp>
        <p:nvSpPr>
          <p:cNvPr id="4" name="Marcador de contenido 3"/>
          <p:cNvSpPr>
            <a:spLocks noGrp="1"/>
          </p:cNvSpPr>
          <p:nvPr>
            <p:ph sz="half" idx="2"/>
          </p:nvPr>
        </p:nvSpPr>
        <p:spPr/>
        <p:txBody>
          <a:bodyPr/>
          <a:lstStyle/>
          <a:p>
            <a:endParaRPr lang="es-ES"/>
          </a:p>
        </p:txBody>
      </p:sp>
    </p:spTree>
    <p:extLst>
      <p:ext uri="{BB962C8B-B14F-4D97-AF65-F5344CB8AC3E}">
        <p14:creationId xmlns:p14="http://schemas.microsoft.com/office/powerpoint/2010/main" val="779258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half" idx="1"/>
          </p:nvPr>
        </p:nvSpPr>
        <p:spPr/>
        <p:txBody>
          <a:bodyPr/>
          <a:lstStyle/>
          <a:p>
            <a:endParaRPr lang="es-ES"/>
          </a:p>
        </p:txBody>
      </p:sp>
      <p:sp>
        <p:nvSpPr>
          <p:cNvPr id="4" name="Marcador de contenido 3"/>
          <p:cNvSpPr>
            <a:spLocks noGrp="1"/>
          </p:cNvSpPr>
          <p:nvPr>
            <p:ph sz="half" idx="2"/>
          </p:nvPr>
        </p:nvSpPr>
        <p:spPr/>
        <p:txBody>
          <a:bodyPr/>
          <a:lstStyle/>
          <a:p>
            <a:endParaRPr lang="es-ES"/>
          </a:p>
        </p:txBody>
      </p:sp>
    </p:spTree>
    <p:extLst>
      <p:ext uri="{BB962C8B-B14F-4D97-AF65-F5344CB8AC3E}">
        <p14:creationId xmlns:p14="http://schemas.microsoft.com/office/powerpoint/2010/main" val="663896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half" idx="1"/>
          </p:nvPr>
        </p:nvSpPr>
        <p:spPr/>
        <p:txBody>
          <a:bodyPr/>
          <a:lstStyle/>
          <a:p>
            <a:endParaRPr lang="es-ES"/>
          </a:p>
        </p:txBody>
      </p:sp>
      <p:sp>
        <p:nvSpPr>
          <p:cNvPr id="4" name="Marcador de contenido 3"/>
          <p:cNvSpPr>
            <a:spLocks noGrp="1"/>
          </p:cNvSpPr>
          <p:nvPr>
            <p:ph sz="half" idx="2"/>
          </p:nvPr>
        </p:nvSpPr>
        <p:spPr/>
        <p:txBody>
          <a:bodyPr/>
          <a:lstStyle/>
          <a:p>
            <a:endParaRPr lang="es-ES"/>
          </a:p>
        </p:txBody>
      </p:sp>
    </p:spTree>
    <p:extLst>
      <p:ext uri="{BB962C8B-B14F-4D97-AF65-F5344CB8AC3E}">
        <p14:creationId xmlns:p14="http://schemas.microsoft.com/office/powerpoint/2010/main" val="671445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Fuente de alimentación </a:t>
            </a:r>
            <a:endParaRPr lang="es-ES" dirty="0"/>
          </a:p>
        </p:txBody>
      </p:sp>
      <p:pic>
        <p:nvPicPr>
          <p:cNvPr id="4" name="Marcador de contenido 3"/>
          <p:cNvPicPr>
            <a:picLocks noGrp="1" noChangeAspect="1"/>
          </p:cNvPicPr>
          <p:nvPr>
            <p:ph idx="1"/>
          </p:nvPr>
        </p:nvPicPr>
        <p:blipFill rotWithShape="1">
          <a:blip r:embed="rId2"/>
          <a:srcRect l="24134" t="17852" r="24235" b="21790"/>
          <a:stretch/>
        </p:blipFill>
        <p:spPr>
          <a:xfrm>
            <a:off x="1654231" y="1970279"/>
            <a:ext cx="6700059" cy="4405746"/>
          </a:xfrm>
          <a:prstGeom prst="rect">
            <a:avLst/>
          </a:prstGeom>
        </p:spPr>
      </p:pic>
    </p:spTree>
    <p:extLst>
      <p:ext uri="{BB962C8B-B14F-4D97-AF65-F5344CB8AC3E}">
        <p14:creationId xmlns:p14="http://schemas.microsoft.com/office/powerpoint/2010/main" val="2211804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4733" y="982133"/>
            <a:ext cx="10131427" cy="566738"/>
          </a:xfrm>
        </p:spPr>
        <p:txBody>
          <a:bodyPr>
            <a:normAutofit fontScale="90000"/>
          </a:bodyPr>
          <a:lstStyle/>
          <a:p>
            <a:r>
              <a:rPr lang="es-ES" dirty="0" smtClean="0"/>
              <a:t>Placa base</a:t>
            </a:r>
            <a:br>
              <a:rPr lang="es-ES" dirty="0" smtClean="0"/>
            </a:br>
            <a:endParaRPr lang="es-ES" dirty="0"/>
          </a:p>
        </p:txBody>
      </p:sp>
      <p:pic>
        <p:nvPicPr>
          <p:cNvPr id="6" name="Marcador de posición de imagen 5"/>
          <p:cNvPicPr>
            <a:picLocks noGrp="1" noChangeAspect="1"/>
          </p:cNvPicPr>
          <p:nvPr>
            <p:ph type="pic" idx="1"/>
          </p:nvPr>
        </p:nvPicPr>
        <p:blipFill rotWithShape="1">
          <a:blip r:embed="rId2"/>
          <a:srcRect l="50205" t="17879" b="27147"/>
          <a:stretch/>
        </p:blipFill>
        <p:spPr>
          <a:xfrm>
            <a:off x="2116667" y="1875432"/>
            <a:ext cx="7164388" cy="4449169"/>
          </a:xfrm>
          <a:prstGeom prst="rect">
            <a:avLst/>
          </a:prstGeom>
        </p:spPr>
      </p:pic>
    </p:spTree>
    <p:extLst>
      <p:ext uri="{BB962C8B-B14F-4D97-AF65-F5344CB8AC3E}">
        <p14:creationId xmlns:p14="http://schemas.microsoft.com/office/powerpoint/2010/main" val="3618712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2734" y="304800"/>
            <a:ext cx="10131425" cy="1456267"/>
          </a:xfrm>
        </p:spPr>
        <p:txBody>
          <a:bodyPr/>
          <a:lstStyle/>
          <a:p>
            <a:r>
              <a:rPr lang="es-ES" dirty="0" smtClean="0"/>
              <a:t>Tarjetas de operación </a:t>
            </a:r>
            <a:endParaRPr lang="es-ES" dirty="0"/>
          </a:p>
        </p:txBody>
      </p:sp>
      <p:pic>
        <p:nvPicPr>
          <p:cNvPr id="5" name="Marcador de contenido 4"/>
          <p:cNvPicPr>
            <a:picLocks noGrp="1" noChangeAspect="1"/>
          </p:cNvPicPr>
          <p:nvPr>
            <p:ph sz="half" idx="1"/>
          </p:nvPr>
        </p:nvPicPr>
        <p:blipFill rotWithShape="1">
          <a:blip r:embed="rId2"/>
          <a:srcRect l="31182" t="27562" r="16620" b="12783"/>
          <a:stretch/>
        </p:blipFill>
        <p:spPr>
          <a:xfrm>
            <a:off x="465666" y="1959426"/>
            <a:ext cx="5183478" cy="3332239"/>
          </a:xfrm>
          <a:prstGeom prst="rect">
            <a:avLst/>
          </a:prstGeom>
        </p:spPr>
      </p:pic>
      <p:pic>
        <p:nvPicPr>
          <p:cNvPr id="10" name="Marcador de contenido 9"/>
          <p:cNvPicPr>
            <a:picLocks noGrp="1" noChangeAspect="1"/>
          </p:cNvPicPr>
          <p:nvPr>
            <p:ph sz="half" idx="2"/>
          </p:nvPr>
        </p:nvPicPr>
        <p:blipFill rotWithShape="1">
          <a:blip r:embed="rId3"/>
          <a:srcRect l="30579" t="20634" r="17223" b="20013"/>
          <a:stretch/>
        </p:blipFill>
        <p:spPr>
          <a:xfrm>
            <a:off x="5882357" y="1965421"/>
            <a:ext cx="5187185" cy="3317779"/>
          </a:xfrm>
          <a:prstGeom prst="rect">
            <a:avLst/>
          </a:prstGeom>
        </p:spPr>
      </p:pic>
      <p:pic>
        <p:nvPicPr>
          <p:cNvPr id="6" name="Imagen 5"/>
          <p:cNvPicPr>
            <a:picLocks noChangeAspect="1"/>
          </p:cNvPicPr>
          <p:nvPr/>
        </p:nvPicPr>
        <p:blipFill>
          <a:blip r:embed="rId4"/>
          <a:stretch>
            <a:fillRect/>
          </a:stretch>
        </p:blipFill>
        <p:spPr>
          <a:xfrm>
            <a:off x="769473" y="5479367"/>
            <a:ext cx="4641959" cy="667526"/>
          </a:xfrm>
          <a:prstGeom prst="rect">
            <a:avLst/>
          </a:prstGeom>
        </p:spPr>
      </p:pic>
      <p:pic>
        <p:nvPicPr>
          <p:cNvPr id="7" name="Imagen 6"/>
          <p:cNvPicPr>
            <a:picLocks noChangeAspect="1"/>
          </p:cNvPicPr>
          <p:nvPr/>
        </p:nvPicPr>
        <p:blipFill>
          <a:blip r:embed="rId4"/>
          <a:stretch>
            <a:fillRect/>
          </a:stretch>
        </p:blipFill>
        <p:spPr>
          <a:xfrm>
            <a:off x="-2434774" y="6053667"/>
            <a:ext cx="6086384" cy="875238"/>
          </a:xfrm>
          <a:prstGeom prst="rect">
            <a:avLst/>
          </a:prstGeom>
        </p:spPr>
      </p:pic>
      <p:sp>
        <p:nvSpPr>
          <p:cNvPr id="8" name="Rectángulo 7"/>
          <p:cNvSpPr/>
          <p:nvPr/>
        </p:nvSpPr>
        <p:spPr>
          <a:xfrm>
            <a:off x="220133" y="5469467"/>
            <a:ext cx="5393267" cy="830997"/>
          </a:xfrm>
          <a:prstGeom prst="rect">
            <a:avLst/>
          </a:prstGeom>
        </p:spPr>
        <p:txBody>
          <a:bodyPr wrap="square">
            <a:spAutoFit/>
          </a:bodyPr>
          <a:lstStyle/>
          <a:p>
            <a:r>
              <a:rPr lang="es-ES" sz="1200" dirty="0">
                <a:latin typeface="Arial" panose="020B0604020202020204" pitchFamily="34" charset="0"/>
                <a:cs typeface="Arial" panose="020B0604020202020204" pitchFamily="34" charset="0"/>
              </a:rPr>
              <a:t>La memoria RAM (Random Access Memory) es la encargada de almacenar las instrucciones que ejecuta la unidad central de procesamiento. En otras palabras, es un cajón accesible en todo momento por el procesador mientras este hace su trabajo</a:t>
            </a:r>
          </a:p>
        </p:txBody>
      </p:sp>
      <p:pic>
        <p:nvPicPr>
          <p:cNvPr id="11" name="Imagen 10"/>
          <p:cNvPicPr>
            <a:picLocks noChangeAspect="1"/>
          </p:cNvPicPr>
          <p:nvPr/>
        </p:nvPicPr>
        <p:blipFill>
          <a:blip r:embed="rId4"/>
          <a:stretch>
            <a:fillRect/>
          </a:stretch>
        </p:blipFill>
        <p:spPr>
          <a:xfrm>
            <a:off x="6075919" y="5985933"/>
            <a:ext cx="4654074" cy="669268"/>
          </a:xfrm>
          <a:prstGeom prst="rect">
            <a:avLst/>
          </a:prstGeom>
        </p:spPr>
      </p:pic>
      <p:sp>
        <p:nvSpPr>
          <p:cNvPr id="12" name="Rectángulo 11"/>
          <p:cNvSpPr/>
          <p:nvPr/>
        </p:nvSpPr>
        <p:spPr>
          <a:xfrm>
            <a:off x="6663266" y="5384799"/>
            <a:ext cx="4250267" cy="1015663"/>
          </a:xfrm>
          <a:prstGeom prst="rect">
            <a:avLst/>
          </a:prstGeom>
        </p:spPr>
        <p:txBody>
          <a:bodyPr wrap="square">
            <a:spAutoFit/>
          </a:bodyPr>
          <a:lstStyle/>
          <a:p>
            <a:r>
              <a:rPr lang="es-ES" sz="1200" dirty="0"/>
              <a:t>el CPU es la unidad donde se ejecutan las instrucciones de los programas y se controla el funcionamiento de los distintos componentes del </a:t>
            </a:r>
            <a:r>
              <a:rPr lang="es-ES" sz="1200" dirty="0" smtClean="0"/>
              <a:t>ordenador, Es </a:t>
            </a:r>
            <a:r>
              <a:rPr lang="es-ES" sz="1200" dirty="0"/>
              <a:t>el corazón de todo ordenador. ... Sirve para ejecutar una secuencia de instrucciones almacenadas llamadas "programa"</a:t>
            </a:r>
          </a:p>
        </p:txBody>
      </p:sp>
    </p:spTree>
    <p:extLst>
      <p:ext uri="{BB962C8B-B14F-4D97-AF65-F5344CB8AC3E}">
        <p14:creationId xmlns:p14="http://schemas.microsoft.com/office/powerpoint/2010/main" val="3803761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66130" y="5505695"/>
            <a:ext cx="4176475" cy="1080458"/>
          </a:xfrm>
        </p:spPr>
        <p:txBody>
          <a:bodyPr>
            <a:normAutofit/>
          </a:bodyPr>
          <a:lstStyle/>
          <a:p>
            <a:r>
              <a:rPr lang="es-ES" sz="1200" dirty="0"/>
              <a:t>Un disipador es un instrumento que se utiliza para bajar la temperatura de algunos componentes electrónicos. Su funcionamiento se basa en la ley cero de la termodinámica, transfiriendo el calor de la parte caliente que se desea disipar al aire.</a:t>
            </a:r>
          </a:p>
        </p:txBody>
      </p:sp>
      <p:pic>
        <p:nvPicPr>
          <p:cNvPr id="5" name="Marcador de contenido 4"/>
          <p:cNvPicPr>
            <a:picLocks noGrp="1" noChangeAspect="1"/>
          </p:cNvPicPr>
          <p:nvPr>
            <p:ph sz="half" idx="1"/>
          </p:nvPr>
        </p:nvPicPr>
        <p:blipFill rotWithShape="1">
          <a:blip r:embed="rId2"/>
          <a:srcRect l="31501" t="20578" r="16908" b="19746"/>
          <a:stretch/>
        </p:blipFill>
        <p:spPr>
          <a:xfrm>
            <a:off x="288466" y="2078809"/>
            <a:ext cx="5185053" cy="3373610"/>
          </a:xfrm>
          <a:prstGeom prst="rect">
            <a:avLst/>
          </a:prstGeom>
        </p:spPr>
      </p:pic>
      <p:pic>
        <p:nvPicPr>
          <p:cNvPr id="8" name="Marcador de contenido 7"/>
          <p:cNvPicPr>
            <a:picLocks noGrp="1" noChangeAspect="1"/>
          </p:cNvPicPr>
          <p:nvPr>
            <p:ph sz="half" idx="2"/>
          </p:nvPr>
        </p:nvPicPr>
        <p:blipFill rotWithShape="1">
          <a:blip r:embed="rId3"/>
          <a:srcRect l="30643" t="19665" r="16921" b="18336"/>
          <a:stretch/>
        </p:blipFill>
        <p:spPr>
          <a:xfrm>
            <a:off x="5881817" y="2063578"/>
            <a:ext cx="4957952" cy="3297504"/>
          </a:xfrm>
          <a:prstGeom prst="rect">
            <a:avLst/>
          </a:prstGeom>
        </p:spPr>
      </p:pic>
      <p:pic>
        <p:nvPicPr>
          <p:cNvPr id="6" name="Imagen 5"/>
          <p:cNvPicPr>
            <a:picLocks noChangeAspect="1"/>
          </p:cNvPicPr>
          <p:nvPr/>
        </p:nvPicPr>
        <p:blipFill>
          <a:blip r:embed="rId4"/>
          <a:stretch>
            <a:fillRect/>
          </a:stretch>
        </p:blipFill>
        <p:spPr>
          <a:xfrm>
            <a:off x="-963299" y="5971977"/>
            <a:ext cx="6157676" cy="886023"/>
          </a:xfrm>
          <a:prstGeom prst="rect">
            <a:avLst/>
          </a:prstGeom>
        </p:spPr>
      </p:pic>
      <p:sp>
        <p:nvSpPr>
          <p:cNvPr id="7" name="Rectángulo 6"/>
          <p:cNvSpPr/>
          <p:nvPr/>
        </p:nvSpPr>
        <p:spPr>
          <a:xfrm>
            <a:off x="545431" y="5630779"/>
            <a:ext cx="4315327" cy="1015663"/>
          </a:xfrm>
          <a:prstGeom prst="rect">
            <a:avLst/>
          </a:prstGeom>
        </p:spPr>
        <p:txBody>
          <a:bodyPr wrap="square">
            <a:spAutoFit/>
          </a:bodyPr>
          <a:lstStyle/>
          <a:p>
            <a:r>
              <a:rPr lang="es-ES" sz="1200" dirty="0"/>
              <a:t>En definitiva, el fin de la pasta térmica es servir como elemento físico intermediario entre el procesador (generalmente CPU, aunque también otros chips) y el disipador, para que el calor generado por el primero pueda moverse a lo largo de la pasta térmica y llegar al segundo que, a través de sus ventiladores</a:t>
            </a:r>
          </a:p>
        </p:txBody>
      </p:sp>
    </p:spTree>
    <p:extLst>
      <p:ext uri="{BB962C8B-B14F-4D97-AF65-F5344CB8AC3E}">
        <p14:creationId xmlns:p14="http://schemas.microsoft.com/office/powerpoint/2010/main" val="1114344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8157" y="164757"/>
            <a:ext cx="10131425" cy="1456267"/>
          </a:xfrm>
        </p:spPr>
        <p:txBody>
          <a:bodyPr/>
          <a:lstStyle/>
          <a:p>
            <a:r>
              <a:rPr lang="es-ES" dirty="0" smtClean="0"/>
              <a:t>Adaptador de tarjetas</a:t>
            </a:r>
            <a:endParaRPr lang="es-ES" dirty="0"/>
          </a:p>
        </p:txBody>
      </p:sp>
      <p:pic>
        <p:nvPicPr>
          <p:cNvPr id="5" name="Marcador de contenido 4"/>
          <p:cNvPicPr>
            <a:picLocks noGrp="1" noChangeAspect="1"/>
          </p:cNvPicPr>
          <p:nvPr>
            <p:ph sz="half" idx="1"/>
          </p:nvPr>
        </p:nvPicPr>
        <p:blipFill rotWithShape="1">
          <a:blip r:embed="rId2"/>
          <a:srcRect l="40935" t="14388" r="7618" b="25371"/>
          <a:stretch/>
        </p:blipFill>
        <p:spPr>
          <a:xfrm>
            <a:off x="167673" y="1881020"/>
            <a:ext cx="5590576" cy="3682254"/>
          </a:xfrm>
          <a:prstGeom prst="rect">
            <a:avLst/>
          </a:prstGeom>
        </p:spPr>
      </p:pic>
      <p:pic>
        <p:nvPicPr>
          <p:cNvPr id="9" name="Marcador de contenido 8"/>
          <p:cNvPicPr>
            <a:picLocks noGrp="1" noChangeAspect="1"/>
          </p:cNvPicPr>
          <p:nvPr>
            <p:ph sz="half" idx="2"/>
          </p:nvPr>
        </p:nvPicPr>
        <p:blipFill rotWithShape="1">
          <a:blip r:embed="rId3"/>
          <a:srcRect l="40282" t="13483" r="8007" b="24497"/>
          <a:stretch/>
        </p:blipFill>
        <p:spPr>
          <a:xfrm>
            <a:off x="6264875" y="1781266"/>
            <a:ext cx="5634681" cy="3801386"/>
          </a:xfrm>
          <a:prstGeom prst="rect">
            <a:avLst/>
          </a:prstGeom>
        </p:spPr>
      </p:pic>
      <p:sp>
        <p:nvSpPr>
          <p:cNvPr id="7" name="Rectángulo 6"/>
          <p:cNvSpPr/>
          <p:nvPr/>
        </p:nvSpPr>
        <p:spPr>
          <a:xfrm>
            <a:off x="0" y="5730098"/>
            <a:ext cx="6096000" cy="830997"/>
          </a:xfrm>
          <a:prstGeom prst="rect">
            <a:avLst/>
          </a:prstGeom>
        </p:spPr>
        <p:txBody>
          <a:bodyPr>
            <a:spAutoFit/>
          </a:bodyPr>
          <a:lstStyle/>
          <a:p>
            <a:r>
              <a:rPr lang="es-ES" sz="1200" dirty="0"/>
              <a:t>Una tarjeta de red (también llamada placa de red o Network Interface Card (NIC)) es una clase de tarjeta destinada a ser introducida en la placa madre de una computadora o se conecta a uno de sus puertos para posibilitar que la máquina se sume a una red y pueda compartir sus recursos</a:t>
            </a:r>
          </a:p>
        </p:txBody>
      </p:sp>
      <p:sp>
        <p:nvSpPr>
          <p:cNvPr id="8" name="Rectángulo 7"/>
          <p:cNvSpPr/>
          <p:nvPr/>
        </p:nvSpPr>
        <p:spPr>
          <a:xfrm>
            <a:off x="6096000" y="5733868"/>
            <a:ext cx="6096000" cy="830997"/>
          </a:xfrm>
          <a:prstGeom prst="rect">
            <a:avLst/>
          </a:prstGeom>
        </p:spPr>
        <p:txBody>
          <a:bodyPr>
            <a:spAutoFit/>
          </a:bodyPr>
          <a:lstStyle/>
          <a:p>
            <a:r>
              <a:rPr lang="es-ES" sz="1200" dirty="0"/>
              <a:t>TARJETA NIC (WI-FI) ... Es un circuito integrado usado en computadoras o periféricos tales como las tarjetas de red, impresoras de red o sistemas </a:t>
            </a:r>
            <a:r>
              <a:rPr lang="es-ES" sz="1200" dirty="0" err="1"/>
              <a:t>intergrados</a:t>
            </a:r>
            <a:r>
              <a:rPr lang="es-ES" sz="1200" dirty="0"/>
              <a:t> (embebed en inglés), para conectar dos o más dispositivos entre sí a través de algún medio, ya sea conexión inalámbrica, cable UTP, cable coaxial, fibra óptica, etc.</a:t>
            </a:r>
          </a:p>
        </p:txBody>
      </p:sp>
    </p:spTree>
    <p:extLst>
      <p:ext uri="{BB962C8B-B14F-4D97-AF65-F5344CB8AC3E}">
        <p14:creationId xmlns:p14="http://schemas.microsoft.com/office/powerpoint/2010/main" val="3336575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72203" y="4687331"/>
            <a:ext cx="5010663" cy="1515762"/>
          </a:xfrm>
        </p:spPr>
        <p:txBody>
          <a:bodyPr>
            <a:normAutofit/>
          </a:bodyPr>
          <a:lstStyle/>
          <a:p>
            <a:r>
              <a:rPr lang="es-ES" sz="2400" dirty="0" smtClean="0"/>
              <a:t>Adaptador de tarjetas terminado</a:t>
            </a:r>
            <a:r>
              <a:rPr lang="es-ES" sz="1200" dirty="0" smtClean="0"/>
              <a:t> </a:t>
            </a:r>
            <a:endParaRPr lang="es-ES" sz="1200" dirty="0"/>
          </a:p>
        </p:txBody>
      </p:sp>
      <p:pic>
        <p:nvPicPr>
          <p:cNvPr id="5" name="Marcador de contenido 4"/>
          <p:cNvPicPr>
            <a:picLocks noGrp="1" noChangeAspect="1"/>
          </p:cNvPicPr>
          <p:nvPr>
            <p:ph sz="half" idx="1"/>
          </p:nvPr>
        </p:nvPicPr>
        <p:blipFill rotWithShape="1">
          <a:blip r:embed="rId2"/>
          <a:srcRect l="40441" t="13069" r="7618" b="23612"/>
          <a:stretch/>
        </p:blipFill>
        <p:spPr>
          <a:xfrm>
            <a:off x="197707" y="937347"/>
            <a:ext cx="5016843" cy="3440121"/>
          </a:xfrm>
          <a:prstGeom prst="rect">
            <a:avLst/>
          </a:prstGeom>
        </p:spPr>
      </p:pic>
      <p:pic>
        <p:nvPicPr>
          <p:cNvPr id="6" name="Marcador de contenido 5"/>
          <p:cNvPicPr>
            <a:picLocks noGrp="1" noChangeAspect="1"/>
          </p:cNvPicPr>
          <p:nvPr>
            <p:ph sz="half" idx="2"/>
          </p:nvPr>
        </p:nvPicPr>
        <p:blipFill rotWithShape="1">
          <a:blip r:embed="rId3"/>
          <a:srcRect l="40293" t="12185" r="7766" b="26255"/>
          <a:stretch/>
        </p:blipFill>
        <p:spPr>
          <a:xfrm>
            <a:off x="5869459" y="819663"/>
            <a:ext cx="5461686" cy="3641126"/>
          </a:xfrm>
          <a:prstGeom prst="rect">
            <a:avLst/>
          </a:prstGeom>
        </p:spPr>
      </p:pic>
      <p:pic>
        <p:nvPicPr>
          <p:cNvPr id="8" name="Imagen 7"/>
          <p:cNvPicPr>
            <a:picLocks noChangeAspect="1"/>
          </p:cNvPicPr>
          <p:nvPr/>
        </p:nvPicPr>
        <p:blipFill>
          <a:blip r:embed="rId4"/>
          <a:stretch>
            <a:fillRect/>
          </a:stretch>
        </p:blipFill>
        <p:spPr>
          <a:xfrm>
            <a:off x="390073" y="4578592"/>
            <a:ext cx="5011346" cy="1518036"/>
          </a:xfrm>
          <a:prstGeom prst="rect">
            <a:avLst/>
          </a:prstGeom>
        </p:spPr>
      </p:pic>
    </p:spTree>
    <p:extLst>
      <p:ext uri="{BB962C8B-B14F-4D97-AF65-F5344CB8AC3E}">
        <p14:creationId xmlns:p14="http://schemas.microsoft.com/office/powerpoint/2010/main" val="3772711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0768" y="0"/>
            <a:ext cx="3978875" cy="1456267"/>
          </a:xfrm>
        </p:spPr>
        <p:txBody>
          <a:bodyPr/>
          <a:lstStyle/>
          <a:p>
            <a:r>
              <a:rPr lang="es-ES" dirty="0" smtClean="0"/>
              <a:t>Discos internos</a:t>
            </a:r>
            <a:endParaRPr lang="es-ES" dirty="0"/>
          </a:p>
        </p:txBody>
      </p:sp>
      <p:pic>
        <p:nvPicPr>
          <p:cNvPr id="5" name="Marcador de contenido 4"/>
          <p:cNvPicPr>
            <a:picLocks noGrp="1" noChangeAspect="1"/>
          </p:cNvPicPr>
          <p:nvPr>
            <p:ph sz="half" idx="1"/>
          </p:nvPr>
        </p:nvPicPr>
        <p:blipFill rotWithShape="1">
          <a:blip r:embed="rId2"/>
          <a:srcRect l="40193" t="14388" r="7618" b="26690"/>
          <a:stretch/>
        </p:blipFill>
        <p:spPr>
          <a:xfrm>
            <a:off x="0" y="1495284"/>
            <a:ext cx="5661885" cy="3595700"/>
          </a:xfrm>
          <a:prstGeom prst="rect">
            <a:avLst/>
          </a:prstGeom>
        </p:spPr>
      </p:pic>
      <p:pic>
        <p:nvPicPr>
          <p:cNvPr id="7" name="Marcador de contenido 6"/>
          <p:cNvPicPr>
            <a:picLocks noGrp="1" noChangeAspect="1"/>
          </p:cNvPicPr>
          <p:nvPr>
            <p:ph sz="half" idx="2"/>
          </p:nvPr>
        </p:nvPicPr>
        <p:blipFill rotWithShape="1">
          <a:blip r:embed="rId3"/>
          <a:srcRect l="40645" t="12525" r="7675" b="24311"/>
          <a:stretch/>
        </p:blipFill>
        <p:spPr>
          <a:xfrm>
            <a:off x="6146532" y="1441524"/>
            <a:ext cx="5633090" cy="3872753"/>
          </a:xfrm>
          <a:prstGeom prst="rect">
            <a:avLst/>
          </a:prstGeom>
        </p:spPr>
      </p:pic>
      <p:sp>
        <p:nvSpPr>
          <p:cNvPr id="6" name="Rectángulo 5"/>
          <p:cNvSpPr/>
          <p:nvPr/>
        </p:nvSpPr>
        <p:spPr>
          <a:xfrm>
            <a:off x="428367" y="5362833"/>
            <a:ext cx="4044778" cy="1200329"/>
          </a:xfrm>
          <a:prstGeom prst="rect">
            <a:avLst/>
          </a:prstGeom>
        </p:spPr>
        <p:txBody>
          <a:bodyPr wrap="square">
            <a:spAutoFit/>
          </a:bodyPr>
          <a:lstStyle/>
          <a:p>
            <a:r>
              <a:rPr lang="es-ES" sz="1200" dirty="0"/>
              <a:t>El Disco Duro es un dispositivo magnético que almacena todos los programas y datos de la computadora. Su capacidad de almacenamiento se mide en gigabytes (GB) y es mayor que la de un disquete (disco flexible). ... Un disco duro (del inglés </a:t>
            </a:r>
            <a:r>
              <a:rPr lang="es-ES" sz="1200" dirty="0" err="1"/>
              <a:t>hard</a:t>
            </a:r>
            <a:r>
              <a:rPr lang="es-ES" sz="1200" dirty="0"/>
              <a:t> disk (HD)) es un disco magnético en el que puedes almacenar datos de ordenador.</a:t>
            </a:r>
          </a:p>
        </p:txBody>
      </p:sp>
      <p:sp>
        <p:nvSpPr>
          <p:cNvPr id="3" name="CuadroTexto 2"/>
          <p:cNvSpPr txBox="1"/>
          <p:nvPr/>
        </p:nvSpPr>
        <p:spPr>
          <a:xfrm>
            <a:off x="6788075" y="301214"/>
            <a:ext cx="4539727" cy="369332"/>
          </a:xfrm>
          <a:prstGeom prst="rect">
            <a:avLst/>
          </a:prstGeom>
          <a:noFill/>
        </p:spPr>
        <p:txBody>
          <a:bodyPr wrap="square" rtlCol="0">
            <a:spAutoFit/>
          </a:bodyPr>
          <a:lstStyle/>
          <a:p>
            <a:r>
              <a:rPr lang="es-ES" dirty="0" smtClean="0"/>
              <a:t>Unidades en comportamientos externos </a:t>
            </a:r>
            <a:endParaRPr lang="es-ES" dirty="0"/>
          </a:p>
        </p:txBody>
      </p:sp>
    </p:spTree>
    <p:extLst>
      <p:ext uri="{BB962C8B-B14F-4D97-AF65-F5344CB8AC3E}">
        <p14:creationId xmlns:p14="http://schemas.microsoft.com/office/powerpoint/2010/main" val="1287894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2" y="609600"/>
            <a:ext cx="5026510" cy="1456267"/>
          </a:xfrm>
        </p:spPr>
        <p:txBody>
          <a:bodyPr/>
          <a:lstStyle/>
          <a:p>
            <a:r>
              <a:rPr lang="es-ES" dirty="0" smtClean="0"/>
              <a:t>Unidad </a:t>
            </a:r>
            <a:r>
              <a:rPr lang="es-ES" dirty="0" err="1" smtClean="0"/>
              <a:t>optica</a:t>
            </a:r>
            <a:endParaRPr lang="es-ES" dirty="0"/>
          </a:p>
        </p:txBody>
      </p:sp>
      <p:pic>
        <p:nvPicPr>
          <p:cNvPr id="6" name="Marcador de contenido 5"/>
          <p:cNvPicPr>
            <a:picLocks noGrp="1" noChangeAspect="1"/>
          </p:cNvPicPr>
          <p:nvPr>
            <p:ph sz="half" idx="1"/>
          </p:nvPr>
        </p:nvPicPr>
        <p:blipFill rotWithShape="1">
          <a:blip r:embed="rId2"/>
          <a:srcRect l="40009" t="12731" r="7897" b="28032"/>
          <a:stretch/>
        </p:blipFill>
        <p:spPr>
          <a:xfrm>
            <a:off x="492370" y="2186195"/>
            <a:ext cx="5099538" cy="3261868"/>
          </a:xfrm>
          <a:prstGeom prst="rect">
            <a:avLst/>
          </a:prstGeom>
        </p:spPr>
      </p:pic>
      <p:pic>
        <p:nvPicPr>
          <p:cNvPr id="8" name="Marcador de contenido 7"/>
          <p:cNvPicPr>
            <a:picLocks noGrp="1" noChangeAspect="1"/>
          </p:cNvPicPr>
          <p:nvPr>
            <p:ph sz="half" idx="2"/>
          </p:nvPr>
        </p:nvPicPr>
        <p:blipFill rotWithShape="1">
          <a:blip r:embed="rId3"/>
          <a:srcRect l="40374" t="13754" r="7972" b="22328"/>
          <a:stretch/>
        </p:blipFill>
        <p:spPr>
          <a:xfrm>
            <a:off x="6447691" y="2086191"/>
            <a:ext cx="4935635" cy="3435378"/>
          </a:xfrm>
          <a:prstGeom prst="rect">
            <a:avLst/>
          </a:prstGeom>
        </p:spPr>
      </p:pic>
      <p:sp>
        <p:nvSpPr>
          <p:cNvPr id="7" name="Rectángulo 6"/>
          <p:cNvSpPr/>
          <p:nvPr/>
        </p:nvSpPr>
        <p:spPr>
          <a:xfrm>
            <a:off x="422031" y="5509847"/>
            <a:ext cx="5240215" cy="1077218"/>
          </a:xfrm>
          <a:prstGeom prst="rect">
            <a:avLst/>
          </a:prstGeom>
        </p:spPr>
        <p:txBody>
          <a:bodyPr wrap="square">
            <a:spAutoFit/>
          </a:bodyPr>
          <a:lstStyle/>
          <a:p>
            <a:r>
              <a:rPr lang="es-ES" sz="1600" dirty="0">
                <a:solidFill>
                  <a:schemeClr val="tx1">
                    <a:lumMod val="95000"/>
                  </a:schemeClr>
                </a:solidFill>
                <a:latin typeface="arial" panose="020B0604020202020204" pitchFamily="34" charset="0"/>
              </a:rPr>
              <a:t>Las </a:t>
            </a:r>
            <a:r>
              <a:rPr lang="es-ES" sz="1600" b="1" dirty="0">
                <a:solidFill>
                  <a:schemeClr val="tx1">
                    <a:lumMod val="95000"/>
                  </a:schemeClr>
                </a:solidFill>
                <a:latin typeface="arial" panose="020B0604020202020204" pitchFamily="34" charset="0"/>
              </a:rPr>
              <a:t>unidades</a:t>
            </a:r>
            <a:r>
              <a:rPr lang="es-ES" sz="1600" dirty="0">
                <a:solidFill>
                  <a:schemeClr val="tx1">
                    <a:lumMod val="95000"/>
                  </a:schemeClr>
                </a:solidFill>
                <a:latin typeface="arial" panose="020B0604020202020204" pitchFamily="34" charset="0"/>
              </a:rPr>
              <a:t> ópticas permiten almacenar o retirar datos </a:t>
            </a:r>
            <a:r>
              <a:rPr lang="es-ES" sz="1600" b="1" dirty="0">
                <a:solidFill>
                  <a:schemeClr val="tx1">
                    <a:lumMod val="95000"/>
                  </a:schemeClr>
                </a:solidFill>
                <a:latin typeface="arial" panose="020B0604020202020204" pitchFamily="34" charset="0"/>
              </a:rPr>
              <a:t>de</a:t>
            </a:r>
            <a:r>
              <a:rPr lang="es-ES" sz="1600" dirty="0">
                <a:solidFill>
                  <a:schemeClr val="tx1">
                    <a:lumMod val="95000"/>
                  </a:schemeClr>
                </a:solidFill>
                <a:latin typeface="arial" panose="020B0604020202020204" pitchFamily="34" charset="0"/>
              </a:rPr>
              <a:t> discos ópticos, como </a:t>
            </a:r>
            <a:r>
              <a:rPr lang="es-ES" sz="1600" b="1" dirty="0">
                <a:solidFill>
                  <a:schemeClr val="tx1">
                    <a:lumMod val="95000"/>
                  </a:schemeClr>
                </a:solidFill>
                <a:latin typeface="arial" panose="020B0604020202020204" pitchFamily="34" charset="0"/>
              </a:rPr>
              <a:t>es</a:t>
            </a:r>
            <a:r>
              <a:rPr lang="es-ES" sz="1600" dirty="0">
                <a:solidFill>
                  <a:schemeClr val="tx1">
                    <a:lumMod val="95000"/>
                  </a:schemeClr>
                </a:solidFill>
                <a:latin typeface="arial" panose="020B0604020202020204" pitchFamily="34" charset="0"/>
              </a:rPr>
              <a:t> el caso del CD, DVD y Blu-Ray, los cuales acostumbran a disponer </a:t>
            </a:r>
            <a:r>
              <a:rPr lang="es-ES" sz="1600" b="1" dirty="0">
                <a:solidFill>
                  <a:schemeClr val="tx1">
                    <a:lumMod val="95000"/>
                  </a:schemeClr>
                </a:solidFill>
                <a:latin typeface="arial" panose="020B0604020202020204" pitchFamily="34" charset="0"/>
              </a:rPr>
              <a:t>de</a:t>
            </a:r>
            <a:r>
              <a:rPr lang="es-ES" sz="1600" dirty="0">
                <a:solidFill>
                  <a:schemeClr val="tx1">
                    <a:lumMod val="95000"/>
                  </a:schemeClr>
                </a:solidFill>
                <a:latin typeface="arial" panose="020B0604020202020204" pitchFamily="34" charset="0"/>
              </a:rPr>
              <a:t> mayor capacidad que medios portátiles como el disquete.</a:t>
            </a:r>
            <a:endParaRPr lang="es-ES" sz="1600" dirty="0">
              <a:solidFill>
                <a:schemeClr val="tx1">
                  <a:lumMod val="95000"/>
                </a:schemeClr>
              </a:solidFill>
            </a:endParaRPr>
          </a:p>
        </p:txBody>
      </p:sp>
      <p:sp>
        <p:nvSpPr>
          <p:cNvPr id="9" name="Rectángulo 8"/>
          <p:cNvSpPr/>
          <p:nvPr/>
        </p:nvSpPr>
        <p:spPr>
          <a:xfrm>
            <a:off x="6178061" y="5580184"/>
            <a:ext cx="5662246" cy="1015663"/>
          </a:xfrm>
          <a:prstGeom prst="rect">
            <a:avLst/>
          </a:prstGeom>
        </p:spPr>
        <p:txBody>
          <a:bodyPr wrap="square">
            <a:spAutoFit/>
          </a:bodyPr>
          <a:lstStyle/>
          <a:p>
            <a:r>
              <a:rPr lang="es-ES" sz="1200" dirty="0" smtClean="0"/>
              <a:t>esta </a:t>
            </a:r>
            <a:r>
              <a:rPr lang="es-ES" sz="1200" dirty="0"/>
              <a:t>unidad lee y escribe en los disquetes, unos discos que sirven para transportar datos de un lado a otro. Los disquetes tienen una capacidad de almacenamiento de datos muy baja: 1.4 megabytes (MB). Sirven para guardar y leer información, pero a diferencia del disco duro que está fijo dentro del PC, los disquetes se pueden introducir y sacar de la unidad.</a:t>
            </a:r>
          </a:p>
        </p:txBody>
      </p:sp>
      <p:sp>
        <p:nvSpPr>
          <p:cNvPr id="10" name="CuadroTexto 9"/>
          <p:cNvSpPr txBox="1"/>
          <p:nvPr/>
        </p:nvSpPr>
        <p:spPr>
          <a:xfrm>
            <a:off x="6506308" y="738554"/>
            <a:ext cx="4829907" cy="369332"/>
          </a:xfrm>
          <a:prstGeom prst="rect">
            <a:avLst/>
          </a:prstGeom>
          <a:noFill/>
        </p:spPr>
        <p:txBody>
          <a:bodyPr wrap="square" rtlCol="0">
            <a:spAutoFit/>
          </a:bodyPr>
          <a:lstStyle/>
          <a:p>
            <a:r>
              <a:rPr lang="es-ES" dirty="0" smtClean="0"/>
              <a:t>UNIDAD DE DISQUETE</a:t>
            </a:r>
            <a:endParaRPr lang="es-ES" dirty="0"/>
          </a:p>
        </p:txBody>
      </p:sp>
    </p:spTree>
    <p:extLst>
      <p:ext uri="{BB962C8B-B14F-4D97-AF65-F5344CB8AC3E}">
        <p14:creationId xmlns:p14="http://schemas.microsoft.com/office/powerpoint/2010/main" val="19025194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63</TotalTime>
  <Words>619</Words>
  <Application>Microsoft Office PowerPoint</Application>
  <PresentationFormat>Panorámica</PresentationFormat>
  <Paragraphs>24</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Arial</vt:lpstr>
      <vt:lpstr>Calibri</vt:lpstr>
      <vt:lpstr>Calibri Light</vt:lpstr>
      <vt:lpstr>Celestial</vt:lpstr>
      <vt:lpstr>Partes de una pc </vt:lpstr>
      <vt:lpstr>Fuente de alimentación </vt:lpstr>
      <vt:lpstr>Placa base </vt:lpstr>
      <vt:lpstr>Tarjetas de operación </vt:lpstr>
      <vt:lpstr>Un disipador es un instrumento que se utiliza para bajar la temperatura de algunos componentes electrónicos. Su funcionamiento se basa en la ley cero de la termodinámica, transfiriendo el calor de la parte caliente que se desea disipar al aire.</vt:lpstr>
      <vt:lpstr>Adaptador de tarjetas</vt:lpstr>
      <vt:lpstr>Adaptador de tarjetas terminado </vt:lpstr>
      <vt:lpstr>Discos internos</vt:lpstr>
      <vt:lpstr>Unidad optica</vt:lpstr>
      <vt:lpstr>CABLES DE INTERIOR </vt:lpstr>
      <vt:lpstr>CABLE DE DISQUETE </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Partes de una pc</dc:title>
  <dc:creator>Estudiantes</dc:creator>
  <cp:lastModifiedBy>Estudiantes</cp:lastModifiedBy>
  <cp:revision>8</cp:revision>
  <dcterms:created xsi:type="dcterms:W3CDTF">2020-03-06T15:44:15Z</dcterms:created>
  <dcterms:modified xsi:type="dcterms:W3CDTF">2020-03-06T16:48:59Z</dcterms:modified>
</cp:coreProperties>
</file>